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a:srgbClr val="FFC305"/>
    <a:srgbClr val="FFD757"/>
    <a:srgbClr val="FFD961"/>
    <a:srgbClr val="FF7875"/>
    <a:srgbClr val="6DD9FF"/>
    <a:srgbClr val="BAE18F"/>
    <a:srgbClr val="FFE48F"/>
    <a:srgbClr val="FFDD7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16" d="100"/>
          <a:sy n="16" d="100"/>
        </p:scale>
        <p:origin x="1963" y="101"/>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5/27/2014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06340"/>
            <a:ext cx="1308673" cy="1067827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12440"/>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35214" y="15775940"/>
            <a:ext cx="12750165" cy="1328229"/>
          </a:xfrm>
          <a:prstGeom prst="rect">
            <a:avLst/>
          </a:prstGeom>
          <a:solidFill>
            <a:schemeClr val="tx2">
              <a:lumMod val="60000"/>
              <a:lumOff val="40000"/>
            </a:schemeClr>
          </a:solid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2217848" y="5005345"/>
            <a:ext cx="17136181" cy="1323439"/>
          </a:xfrm>
          <a:prstGeom prst="rect">
            <a:avLst/>
          </a:prstGeom>
          <a:solidFill>
            <a:srgbClr val="FFC305"/>
          </a:solidFill>
        </p:spPr>
        <p:txBody>
          <a:bodyPr wrap="square" rtlCol="0">
            <a:spAutoFit/>
          </a:bodyPr>
          <a:lstStyle/>
          <a:p>
            <a:r>
              <a:rPr lang="en-US" sz="8000" dirty="0" smtClean="0"/>
              <a:t>Overview</a:t>
            </a:r>
          </a:p>
        </p:txBody>
      </p:sp>
      <p:sp>
        <p:nvSpPr>
          <p:cNvPr id="13" name="TextBox 12"/>
          <p:cNvSpPr txBox="1"/>
          <p:nvPr/>
        </p:nvSpPr>
        <p:spPr>
          <a:xfrm>
            <a:off x="2211304" y="10607071"/>
            <a:ext cx="7889205" cy="1323439"/>
          </a:xfrm>
          <a:prstGeom prst="rect">
            <a:avLst/>
          </a:prstGeom>
          <a:solidFill>
            <a:srgbClr val="FFC305"/>
          </a:solid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35316272" y="19643654"/>
            <a:ext cx="7261746" cy="5077896"/>
          </a:xfrm>
          <a:prstGeom prst="rect">
            <a:avLst/>
          </a:prstGeom>
        </p:spPr>
      </p:pic>
      <p:sp>
        <p:nvSpPr>
          <p:cNvPr id="21" name="TextBox 20"/>
          <p:cNvSpPr txBox="1"/>
          <p:nvPr/>
        </p:nvSpPr>
        <p:spPr>
          <a:xfrm>
            <a:off x="1831943" y="6519379"/>
            <a:ext cx="17522086" cy="2601792"/>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Resistance to STEM </a:t>
            </a:r>
            <a:r>
              <a:rPr lang="en-US" sz="3200" dirty="0"/>
              <a:t>begins </a:t>
            </a:r>
            <a:r>
              <a:rPr lang="en-US" sz="3200" dirty="0" smtClean="0"/>
              <a:t>in primary education </a:t>
            </a:r>
            <a:r>
              <a:rPr lang="en-US" sz="3200" dirty="0"/>
              <a:t>classrooms </a:t>
            </a:r>
            <a:r>
              <a:rPr lang="en-US" sz="3200" dirty="0" smtClean="0"/>
              <a:t>where 50% of 8</a:t>
            </a:r>
            <a:r>
              <a:rPr lang="en-US" sz="3200" baseline="30000" dirty="0" smtClean="0"/>
              <a:t>th</a:t>
            </a:r>
            <a:r>
              <a:rPr lang="en-US" sz="3200" dirty="0" smtClean="0"/>
              <a:t> graders have a hostile attitude towards math and science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smtClean="0"/>
              <a:t>SolidFire</a:t>
            </a:r>
            <a:endParaRPr lang="en-US" sz="3200" dirty="0"/>
          </a:p>
          <a:p>
            <a:r>
              <a:rPr lang="en-US" sz="3200" dirty="0"/>
              <a:t>F</a:t>
            </a:r>
            <a:r>
              <a:rPr lang="en-US" sz="3200" dirty="0" smtClean="0"/>
              <a:t>ounder </a:t>
            </a:r>
            <a:r>
              <a:rPr lang="en-US" sz="3200" dirty="0"/>
              <a:t>@ </a:t>
            </a:r>
            <a:r>
              <a:rPr lang="en-US" sz="3200" dirty="0" smtClean="0"/>
              <a:t>ErebusLabs</a:t>
            </a:r>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endParaRPr lang="en-US" sz="2400" dirty="0"/>
          </a:p>
          <a:p>
            <a:pPr marL="457200" indent="-457200">
              <a:buAutoNum type="arabicPeriod"/>
            </a:pPr>
            <a:r>
              <a:rPr lang="en-US" sz="2400" dirty="0" smtClean="0"/>
              <a:t>Image courtesy of http</a:t>
            </a:r>
            <a:r>
              <a:rPr lang="en-US" sz="2400" dirty="0"/>
              <a:t>://</a:t>
            </a:r>
            <a:r>
              <a:rPr lang="en-US" sz="2400" dirty="0" smtClean="0"/>
              <a:t>www.businessandeducation.org/supporting-stem-pipeline</a:t>
            </a:r>
          </a:p>
          <a:p>
            <a:pPr marL="457200" indent="-457200">
              <a:buAutoNum type="arabicPeriod"/>
            </a:pPr>
            <a:r>
              <a:rPr lang="en-US" sz="2400" dirty="0"/>
              <a:t>Data source: NCES Digest of Education Statistics; Science &amp; Engineering Indicators </a:t>
            </a:r>
            <a:r>
              <a:rPr lang="en-US" sz="2400" dirty="0" smtClean="0"/>
              <a:t>2008</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1831943" y="12073922"/>
            <a:ext cx="17522086" cy="350359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ideas behind science and engineering is the first step to getting them interested in a STEM career later. We wanted to make data collection as plug-and-play as possible for simplicity while still allowing access to internal hardware and software for those who want to dig a little deeper.</a:t>
            </a:r>
            <a:endParaRPr lang="en-US" sz="3200" kern="1200" dirty="0">
              <a:solidFill>
                <a:schemeClr val="tx1"/>
              </a:solidFill>
              <a:latin typeface="+mn-lt"/>
              <a:ea typeface="+mn-ea"/>
              <a:cs typeface="+mn-cs"/>
            </a:endParaRPr>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37616" y="15240000"/>
            <a:ext cx="3814967" cy="5491382"/>
          </a:xfrm>
          <a:prstGeom prst="rect">
            <a:avLst/>
          </a:prstGeom>
          <a:noFill/>
        </p:spPr>
        <p:txBody>
          <a:bodyPr wrap="square" rtlCol="0">
            <a:noAutofit/>
          </a:bodyPr>
          <a:lstStyle/>
          <a:p>
            <a:pPr algn="ctr"/>
            <a:r>
              <a:rPr lang="en-US" sz="5000" b="1" dirty="0" smtClean="0"/>
              <a:t>“50% of 8</a:t>
            </a:r>
            <a:r>
              <a:rPr lang="en-US" sz="5000" b="1" baseline="30000" dirty="0" smtClean="0"/>
              <a:t>th</a:t>
            </a:r>
            <a:r>
              <a:rPr lang="en-US" sz="5000" b="1" dirty="0" smtClean="0"/>
              <a:t> graders have a hostile attitude towards math &amp; science”</a:t>
            </a:r>
            <a:endParaRPr lang="en-US" sz="5000" b="1" dirty="0"/>
          </a:p>
        </p:txBody>
      </p:sp>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sp>
        <p:nvSpPr>
          <p:cNvPr id="57" name="TextBox 56"/>
          <p:cNvSpPr txBox="1"/>
          <p:nvPr/>
        </p:nvSpPr>
        <p:spPr>
          <a:xfrm>
            <a:off x="20802020" y="6789787"/>
            <a:ext cx="13437875" cy="2768298"/>
          </a:xfrm>
          <a:prstGeom prst="rect">
            <a:avLst/>
          </a:prstGeom>
          <a:noFill/>
        </p:spPr>
        <p:txBody>
          <a:bodyPr wrap="square" rtlCol="0">
            <a:noAutofit/>
          </a:bodyPr>
          <a:lstStyle/>
          <a:p>
            <a:pPr algn="just"/>
            <a:r>
              <a:rPr lang="en-US" sz="3200" dirty="0" smtClean="0"/>
              <a:t>For the processor, we chose to use the Cypress PSoC 3. We chose this due to its feature set and flexibility. The PSoC 3 architecture features programmable interconnects which allow many chip functions to be routed to a desired pin, and Universal Digital Blocks (UDBs) which facilitate custom hardware designs such as a full speed USB controller.</a:t>
            </a:r>
            <a:endParaRPr lang="en-US" sz="3200"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13643" y="9753600"/>
            <a:ext cx="8504490" cy="5079070"/>
          </a:xfrm>
          <a:prstGeom prst="rect">
            <a:avLst/>
          </a:prstGeom>
        </p:spPr>
      </p:pic>
      <p:pic>
        <p:nvPicPr>
          <p:cNvPr id="36" name="Picture 35"/>
          <p:cNvPicPr>
            <a:picLocks noChangeAspect="1"/>
          </p:cNvPicPr>
          <p:nvPr/>
        </p:nvPicPr>
        <p:blipFill>
          <a:blip r:embed="rId11"/>
          <a:stretch>
            <a:fillRect/>
          </a:stretch>
        </p:blipFill>
        <p:spPr>
          <a:xfrm>
            <a:off x="20868500" y="21867561"/>
            <a:ext cx="6136226" cy="5412039"/>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837659" y="6541077"/>
            <a:ext cx="6322365" cy="4022128"/>
          </a:xfrm>
          <a:prstGeom prst="rect">
            <a:avLst/>
          </a:prstGeom>
        </p:spPr>
      </p:pic>
      <p:sp>
        <p:nvSpPr>
          <p:cNvPr id="60" name="TextBox 59"/>
          <p:cNvSpPr txBox="1"/>
          <p:nvPr/>
        </p:nvSpPr>
        <p:spPr>
          <a:xfrm>
            <a:off x="29640842" y="11786817"/>
            <a:ext cx="12802558" cy="2062103"/>
          </a:xfrm>
          <a:prstGeom prst="rect">
            <a:avLst/>
          </a:prstGeom>
          <a:noFill/>
        </p:spPr>
        <p:txBody>
          <a:bodyPr wrap="square" rtlCol="0">
            <a:spAutoFit/>
          </a:bodyPr>
          <a:lstStyle/>
          <a:p>
            <a:pPr algn="just"/>
            <a:r>
              <a:rPr lang="en-US" sz="3200" dirty="0" smtClean="0"/>
              <a:t>Well documented APIs in the PSoC Creator, the software which is used to program the PSoC 3, enabled rapid design and development by allowing us to make high level function calls rather than low level register reading and writing to implement firmware functionality.</a:t>
            </a:r>
            <a:endParaRPr lang="en-US" sz="3200" dirty="0"/>
          </a:p>
        </p:txBody>
      </p:sp>
      <p:cxnSp>
        <p:nvCxnSpPr>
          <p:cNvPr id="46" name="Straight Arrow Connector 45"/>
          <p:cNvCxnSpPr/>
          <p:nvPr/>
        </p:nvCxnSpPr>
        <p:spPr>
          <a:xfrm>
            <a:off x="27091544" y="9092866"/>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41732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0802019" y="15597228"/>
            <a:ext cx="18959579" cy="1569660"/>
          </a:xfrm>
          <a:prstGeom prst="rect">
            <a:avLst/>
          </a:prstGeom>
          <a:noFill/>
        </p:spPr>
        <p:txBody>
          <a:bodyPr wrap="square" rtlCol="0">
            <a:spAutoFit/>
          </a:bodyPr>
          <a:lstStyle/>
          <a:p>
            <a:pPr algn="just"/>
            <a:r>
              <a:rPr lang="en-US" sz="3200" dirty="0" smtClean="0"/>
              <a:t>Our board design was done using the free version of CadSoft’s Eagle PCB layout software. Additionally, the PSoC Creator software is free to download with no limits. This use of free software for all development stages supports the sponsors’ goal  of an open and accessible project.</a:t>
            </a:r>
            <a:endParaRPr lang="en-US" sz="3200" dirty="0"/>
          </a:p>
        </p:txBody>
      </p:sp>
      <p:pic>
        <p:nvPicPr>
          <p:cNvPr id="59" name="Picture 2" descr="http://www.businessandeducation.org/sites/default/files/userfiles/pipeline_690px.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6279" y="9038942"/>
            <a:ext cx="7108322" cy="24827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7293748" y="9595103"/>
            <a:ext cx="3255994" cy="685800"/>
            <a:chOff x="6938210" y="9677400"/>
            <a:chExt cx="3255994" cy="685800"/>
          </a:xfrm>
        </p:grpSpPr>
        <p:sp>
          <p:nvSpPr>
            <p:cNvPr id="15" name="TextBox 14"/>
            <p:cNvSpPr txBox="1"/>
            <p:nvPr/>
          </p:nvSpPr>
          <p:spPr>
            <a:xfrm>
              <a:off x="6938210" y="9829800"/>
              <a:ext cx="3255994" cy="369332"/>
            </a:xfrm>
            <a:prstGeom prst="rect">
              <a:avLst/>
            </a:prstGeom>
            <a:noFill/>
          </p:spPr>
          <p:txBody>
            <a:bodyPr wrap="square" rtlCol="0">
              <a:spAutoFit/>
            </a:bodyPr>
            <a:lstStyle/>
            <a:p>
              <a:pPr algn="r"/>
              <a:r>
                <a:rPr lang="en-US" sz="1800" dirty="0" smtClean="0"/>
                <a:t>The STEM pipeline problem</a:t>
              </a:r>
              <a:r>
                <a:rPr lang="en-US" sz="1800" baseline="30000" dirty="0" smtClean="0"/>
                <a:t>4,5</a:t>
              </a:r>
              <a:endParaRPr lang="en-US" sz="1800" dirty="0"/>
            </a:p>
          </p:txBody>
        </p:sp>
        <p:cxnSp>
          <p:nvCxnSpPr>
            <p:cNvPr id="19" name="Straight Connector 18"/>
            <p:cNvCxnSpPr/>
            <p:nvPr/>
          </p:nvCxnSpPr>
          <p:spPr>
            <a:xfrm>
              <a:off x="7308918" y="9677400"/>
              <a:ext cx="279159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7308918" y="10363200"/>
              <a:ext cx="2791592" cy="0"/>
            </a:xfrm>
            <a:prstGeom prst="line">
              <a:avLst/>
            </a:prstGeom>
          </p:spPr>
          <p:style>
            <a:lnRef idx="1">
              <a:schemeClr val="dk1"/>
            </a:lnRef>
            <a:fillRef idx="0">
              <a:schemeClr val="dk1"/>
            </a:fillRef>
            <a:effectRef idx="0">
              <a:schemeClr val="dk1"/>
            </a:effectRef>
            <a:fontRef idx="minor">
              <a:schemeClr val="tx1"/>
            </a:fontRef>
          </p:style>
        </p:cxnSp>
      </p:grpSp>
      <p:sp>
        <p:nvSpPr>
          <p:cNvPr id="58" name="TextBox 57"/>
          <p:cNvSpPr txBox="1"/>
          <p:nvPr/>
        </p:nvSpPr>
        <p:spPr>
          <a:xfrm>
            <a:off x="21247861" y="5003993"/>
            <a:ext cx="21315284" cy="1323439"/>
          </a:xfrm>
          <a:prstGeom prst="rect">
            <a:avLst/>
          </a:prstGeom>
          <a:solidFill>
            <a:schemeClr val="accent3"/>
          </a:solidFill>
        </p:spPr>
        <p:txBody>
          <a:bodyPr wrap="square" rtlCol="0">
            <a:spAutoFit/>
          </a:bodyPr>
          <a:lstStyle/>
          <a:p>
            <a:r>
              <a:rPr lang="en-US" sz="8000" dirty="0" smtClean="0"/>
              <a:t>Implementation</a:t>
            </a:r>
            <a:endParaRPr lang="en-US" sz="8000" dirty="0"/>
          </a:p>
        </p:txBody>
      </p:sp>
      <p:sp>
        <p:nvSpPr>
          <p:cNvPr id="64" name="TextBox 63"/>
          <p:cNvSpPr txBox="1"/>
          <p:nvPr/>
        </p:nvSpPr>
        <p:spPr>
          <a:xfrm>
            <a:off x="20802020" y="19570856"/>
            <a:ext cx="12278314" cy="2062103"/>
          </a:xfrm>
          <a:prstGeom prst="rect">
            <a:avLst/>
          </a:prstGeom>
          <a:noFill/>
        </p:spPr>
        <p:txBody>
          <a:bodyPr wrap="square" rtlCol="0">
            <a:spAutoFit/>
          </a:bodyPr>
          <a:lstStyle/>
          <a:p>
            <a:pPr algn="just"/>
            <a:r>
              <a:rPr lang="en-US" sz="3200" dirty="0" smtClean="0"/>
              <a:t>Our final implementation consists of two parts; a base station and an individual sensor module. This modular approach allows for more flexibility in the future. For the initial build we chose to include light and low oxygen sensor modules.</a:t>
            </a:r>
            <a:endParaRPr lang="en-US" sz="3200" dirty="0"/>
          </a:p>
        </p:txBody>
      </p:sp>
      <p:sp>
        <p:nvSpPr>
          <p:cNvPr id="43" name="Rectangle 42"/>
          <p:cNvSpPr/>
          <p:nvPr/>
        </p:nvSpPr>
        <p:spPr>
          <a:xfrm>
            <a:off x="20868500" y="5003993"/>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1247861" y="6322696"/>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20878800" y="17907000"/>
            <a:ext cx="21699218" cy="1473533"/>
            <a:chOff x="20878800" y="17754600"/>
            <a:chExt cx="21699218" cy="1473533"/>
          </a:xfrm>
        </p:grpSpPr>
        <p:sp>
          <p:nvSpPr>
            <p:cNvPr id="62" name="TextBox 61"/>
            <p:cNvSpPr txBox="1"/>
            <p:nvPr/>
          </p:nvSpPr>
          <p:spPr>
            <a:xfrm>
              <a:off x="20878800" y="17770578"/>
              <a:ext cx="21316510" cy="1323439"/>
            </a:xfrm>
            <a:prstGeom prst="rect">
              <a:avLst/>
            </a:prstGeom>
            <a:solidFill>
              <a:schemeClr val="accent3"/>
            </a:solidFill>
          </p:spPr>
          <p:txBody>
            <a:bodyPr wrap="square" rtlCol="0">
              <a:spAutoFit/>
            </a:bodyPr>
            <a:lstStyle/>
            <a:p>
              <a:pPr algn="r"/>
              <a:r>
                <a:rPr lang="en-US" sz="8000" dirty="0" smtClean="0"/>
                <a:t>Final Result</a:t>
              </a:r>
              <a:endParaRPr lang="en-US" sz="8000" dirty="0"/>
            </a:p>
          </p:txBody>
        </p:sp>
        <p:grpSp>
          <p:nvGrpSpPr>
            <p:cNvPr id="71" name="Group 70"/>
            <p:cNvGrpSpPr/>
            <p:nvPr/>
          </p:nvGrpSpPr>
          <p:grpSpPr>
            <a:xfrm flipH="1">
              <a:off x="20883373" y="17754600"/>
              <a:ext cx="21694645" cy="1473533"/>
              <a:chOff x="20558050" y="18540174"/>
              <a:chExt cx="21694645" cy="1473533"/>
            </a:xfrm>
          </p:grpSpPr>
          <p:sp>
            <p:nvSpPr>
              <p:cNvPr id="69" name="Rectangle 68"/>
              <p:cNvSpPr/>
              <p:nvPr/>
            </p:nvSpPr>
            <p:spPr>
              <a:xfrm>
                <a:off x="20558050" y="18540174"/>
                <a:ext cx="379361" cy="14730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937411" y="19858877"/>
                <a:ext cx="21315284" cy="1548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3" name="Rectangle 72"/>
          <p:cNvSpPr/>
          <p:nvPr/>
        </p:nvSpPr>
        <p:spPr>
          <a:xfrm flipH="1">
            <a:off x="1840484" y="500447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H="1">
            <a:off x="2217846" y="6313594"/>
            <a:ext cx="17136182" cy="164048"/>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H="1">
            <a:off x="1832463" y="10607340"/>
            <a:ext cx="379361" cy="1473007"/>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H="1">
            <a:off x="2209875" y="11930510"/>
            <a:ext cx="7890633" cy="152310"/>
          </a:xfrm>
          <a:prstGeom prst="rect">
            <a:avLst/>
          </a:prstGeom>
          <a:solidFill>
            <a:srgbClr val="EA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507424" y="20269200"/>
            <a:ext cx="1536065" cy="1493396"/>
          </a:xfrm>
          <a:prstGeom prst="rect">
            <a:avLst/>
          </a:prstGeom>
        </p:spPr>
      </p:pic>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70348" y="22400425"/>
            <a:ext cx="1562244" cy="1446522"/>
          </a:xfrm>
          <a:prstGeom prst="rect">
            <a:avLst/>
          </a:prstGeom>
        </p:spPr>
      </p:pic>
      <p:sp>
        <p:nvSpPr>
          <p:cNvPr id="80" name="TextBox 79"/>
          <p:cNvSpPr txBox="1"/>
          <p:nvPr/>
        </p:nvSpPr>
        <p:spPr>
          <a:xfrm>
            <a:off x="33507423" y="21732946"/>
            <a:ext cx="1536065" cy="338554"/>
          </a:xfrm>
          <a:prstGeom prst="rect">
            <a:avLst/>
          </a:prstGeom>
          <a:noFill/>
        </p:spPr>
        <p:txBody>
          <a:bodyPr wrap="square" rtlCol="0">
            <a:spAutoFit/>
          </a:bodyPr>
          <a:lstStyle/>
          <a:p>
            <a:pPr algn="ctr"/>
            <a:r>
              <a:rPr lang="en-US" sz="1600" dirty="0" smtClean="0"/>
              <a:t>Light Sensor</a:t>
            </a:r>
            <a:endParaRPr lang="en-US" sz="1600" dirty="0"/>
          </a:p>
        </p:txBody>
      </p:sp>
      <p:sp>
        <p:nvSpPr>
          <p:cNvPr id="81" name="TextBox 80"/>
          <p:cNvSpPr txBox="1"/>
          <p:nvPr/>
        </p:nvSpPr>
        <p:spPr>
          <a:xfrm>
            <a:off x="33470349" y="23846947"/>
            <a:ext cx="1562244" cy="584775"/>
          </a:xfrm>
          <a:prstGeom prst="rect">
            <a:avLst/>
          </a:prstGeom>
          <a:noFill/>
        </p:spPr>
        <p:txBody>
          <a:bodyPr wrap="square" rtlCol="0">
            <a:spAutoFit/>
          </a:bodyPr>
          <a:lstStyle/>
          <a:p>
            <a:pPr algn="ctr"/>
            <a:r>
              <a:rPr lang="en-US" sz="1600" dirty="0" smtClean="0"/>
              <a:t>Low Oxygen Sensor</a:t>
            </a:r>
            <a:endParaRPr lang="en-US" sz="1600" dirty="0"/>
          </a:p>
        </p:txBody>
      </p:sp>
      <p:sp>
        <p:nvSpPr>
          <p:cNvPr id="82" name="TextBox 81"/>
          <p:cNvSpPr txBox="1"/>
          <p:nvPr/>
        </p:nvSpPr>
        <p:spPr>
          <a:xfrm>
            <a:off x="38169590" y="24757316"/>
            <a:ext cx="2328918" cy="338554"/>
          </a:xfrm>
          <a:prstGeom prst="rect">
            <a:avLst/>
          </a:prstGeom>
          <a:noFill/>
        </p:spPr>
        <p:txBody>
          <a:bodyPr wrap="square" rtlCol="0">
            <a:spAutoFit/>
          </a:bodyPr>
          <a:lstStyle/>
          <a:p>
            <a:pPr algn="ctr"/>
            <a:r>
              <a:rPr lang="en-US" sz="1600" dirty="0" smtClean="0"/>
              <a:t>Base Station Schematic</a:t>
            </a:r>
            <a:endParaRPr lang="en-US" sz="1600" dirty="0"/>
          </a:p>
        </p:txBody>
      </p:sp>
      <p:sp>
        <p:nvSpPr>
          <p:cNvPr id="83" name="TextBox 82"/>
          <p:cNvSpPr txBox="1"/>
          <p:nvPr/>
        </p:nvSpPr>
        <p:spPr>
          <a:xfrm>
            <a:off x="22772154" y="27340709"/>
            <a:ext cx="2328918" cy="338554"/>
          </a:xfrm>
          <a:prstGeom prst="rect">
            <a:avLst/>
          </a:prstGeom>
          <a:noFill/>
        </p:spPr>
        <p:txBody>
          <a:bodyPr wrap="square" rtlCol="0">
            <a:spAutoFit/>
          </a:bodyPr>
          <a:lstStyle/>
          <a:p>
            <a:pPr algn="ctr"/>
            <a:r>
              <a:rPr lang="en-US" sz="1600" dirty="0" smtClean="0"/>
              <a:t>Base Station Board</a:t>
            </a:r>
            <a:endParaRPr lang="en-US" sz="1600" dirty="0"/>
          </a:p>
        </p:txBody>
      </p:sp>
      <p:sp>
        <p:nvSpPr>
          <p:cNvPr id="84" name="TextBox 83"/>
          <p:cNvSpPr txBox="1"/>
          <p:nvPr/>
        </p:nvSpPr>
        <p:spPr>
          <a:xfrm>
            <a:off x="23901429" y="14836844"/>
            <a:ext cx="2328918" cy="338554"/>
          </a:xfrm>
          <a:prstGeom prst="rect">
            <a:avLst/>
          </a:prstGeom>
          <a:noFill/>
        </p:spPr>
        <p:txBody>
          <a:bodyPr wrap="square" rtlCol="0">
            <a:spAutoFit/>
          </a:bodyPr>
          <a:lstStyle/>
          <a:p>
            <a:pPr algn="ctr"/>
            <a:r>
              <a:rPr lang="en-US" sz="1600" dirty="0" smtClean="0"/>
              <a:t>PSoC Creator Software</a:t>
            </a:r>
            <a:endParaRPr lang="en-US" sz="1600" dirty="0"/>
          </a:p>
        </p:txBody>
      </p:sp>
      <p:sp>
        <p:nvSpPr>
          <p:cNvPr id="85" name="TextBox 84"/>
          <p:cNvSpPr txBox="1"/>
          <p:nvPr/>
        </p:nvSpPr>
        <p:spPr>
          <a:xfrm>
            <a:off x="27344416" y="21776028"/>
            <a:ext cx="5735560" cy="2554545"/>
          </a:xfrm>
          <a:prstGeom prst="rect">
            <a:avLst/>
          </a:prstGeom>
          <a:noFill/>
        </p:spPr>
        <p:txBody>
          <a:bodyPr wrap="square" rtlCol="0">
            <a:spAutoFit/>
          </a:bodyPr>
          <a:lstStyle/>
          <a:p>
            <a:pPr algn="just"/>
            <a:r>
              <a:rPr lang="en-US" sz="3200" dirty="0"/>
              <a:t>The base station itself is simple to operate. It has a single RGB LED to indicate system state, and two buttons that start or stop sampling.</a:t>
            </a:r>
          </a:p>
        </p:txBody>
      </p:sp>
      <p:cxnSp>
        <p:nvCxnSpPr>
          <p:cNvPr id="87" name="Straight Arrow Connector 86"/>
          <p:cNvCxnSpPr/>
          <p:nvPr/>
        </p:nvCxnSpPr>
        <p:spPr>
          <a:xfrm>
            <a:off x="25908000" y="21336000"/>
            <a:ext cx="734551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7344416" y="24952719"/>
            <a:ext cx="5735560" cy="3046988"/>
          </a:xfrm>
          <a:prstGeom prst="rect">
            <a:avLst/>
          </a:prstGeom>
          <a:noFill/>
        </p:spPr>
        <p:txBody>
          <a:bodyPr wrap="square" rtlCol="0">
            <a:spAutoFit/>
          </a:bodyPr>
          <a:lstStyle/>
          <a:p>
            <a:pPr algn="just"/>
            <a:r>
              <a:rPr lang="en-US" sz="3200" dirty="0" smtClean="0"/>
              <a:t>Using </a:t>
            </a:r>
            <a:r>
              <a:rPr lang="en-US" sz="3200" dirty="0"/>
              <a:t>a GUI developed by our team, users are able to configure sample rate, download data, and view any errors detected in the system.</a:t>
            </a:r>
          </a:p>
          <a:p>
            <a:pPr algn="just"/>
            <a:endParaRPr lang="en-US" sz="3200" dirty="0"/>
          </a:p>
        </p:txBody>
      </p:sp>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40378024" y="13881050"/>
            <a:ext cx="2194312" cy="4033355"/>
          </a:xfrm>
          <a:prstGeom prst="rect">
            <a:avLst/>
          </a:prstGeom>
        </p:spPr>
      </p:pic>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470348" y="25419432"/>
            <a:ext cx="4871214" cy="2747864"/>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139935" y="17741047"/>
            <a:ext cx="1426455" cy="1426455"/>
          </a:xfrm>
          <a:prstGeom prst="rect">
            <a:avLst/>
          </a:prstGeom>
        </p:spPr>
      </p:pic>
      <p:pic>
        <p:nvPicPr>
          <p:cNvPr id="42" name="Picture 41"/>
          <p:cNvPicPr>
            <a:picLocks noChangeAspect="1"/>
          </p:cNvPicPr>
          <p:nvPr/>
        </p:nvPicPr>
        <p:blipFill rotWithShape="1">
          <a:blip r:embed="rId19" cstate="print">
            <a:extLst>
              <a:ext uri="{28A0092B-C50C-407E-A947-70E740481C1C}">
                <a14:useLocalDpi xmlns:a14="http://schemas.microsoft.com/office/drawing/2010/main" val="0"/>
              </a:ext>
            </a:extLst>
          </a:blip>
          <a:srcRect l="10628" r="15036"/>
          <a:stretch/>
        </p:blipFill>
        <p:spPr>
          <a:xfrm>
            <a:off x="14097000" y="19586972"/>
            <a:ext cx="1548577" cy="1426456"/>
          </a:xfrm>
          <a:prstGeom prst="rect">
            <a:avLst/>
          </a:prstGeom>
        </p:spPr>
      </p:pic>
      <p:pic>
        <p:nvPicPr>
          <p:cNvPr id="44" name="Picture 43"/>
          <p:cNvPicPr>
            <a:picLocks noChangeAspect="1"/>
          </p:cNvPicPr>
          <p:nvPr/>
        </p:nvPicPr>
        <p:blipFill rotWithShape="1">
          <a:blip r:embed="rId20" cstate="print">
            <a:extLst>
              <a:ext uri="{28A0092B-C50C-407E-A947-70E740481C1C}">
                <a14:useLocalDpi xmlns:a14="http://schemas.microsoft.com/office/drawing/2010/main" val="0"/>
              </a:ext>
            </a:extLst>
          </a:blip>
          <a:srcRect l="11077" r="9420"/>
          <a:stretch/>
        </p:blipFill>
        <p:spPr>
          <a:xfrm>
            <a:off x="8144220" y="17736807"/>
            <a:ext cx="1437356" cy="1426126"/>
          </a:xfrm>
          <a:prstGeom prst="rect">
            <a:avLst/>
          </a:prstGeom>
        </p:spPr>
      </p:pic>
      <p:cxnSp>
        <p:nvCxnSpPr>
          <p:cNvPr id="89" name="Straight Arrow Connector 88"/>
          <p:cNvCxnSpPr/>
          <p:nvPr/>
        </p:nvCxnSpPr>
        <p:spPr>
          <a:xfrm>
            <a:off x="28919115" y="27203400"/>
            <a:ext cx="433439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flipH="1">
            <a:off x="27043943" y="24384000"/>
            <a:ext cx="595065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3914</TotalTime>
  <Words>554</Words>
  <Application>Microsoft Office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129</cp:revision>
  <dcterms:created xsi:type="dcterms:W3CDTF">2008-12-19T19:08:39Z</dcterms:created>
  <dcterms:modified xsi:type="dcterms:W3CDTF">2014-05-28T04:52:49Z</dcterms:modified>
</cp:coreProperties>
</file>